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51"/>
  </p:notesMasterIdLst>
  <p:handoutMasterIdLst>
    <p:handoutMasterId r:id="rId52"/>
  </p:handoutMasterIdLst>
  <p:sldIdLst>
    <p:sldId id="394" r:id="rId3"/>
    <p:sldId id="523" r:id="rId4"/>
    <p:sldId id="685" r:id="rId5"/>
    <p:sldId id="686" r:id="rId6"/>
    <p:sldId id="687" r:id="rId7"/>
    <p:sldId id="688" r:id="rId8"/>
    <p:sldId id="689" r:id="rId9"/>
    <p:sldId id="594" r:id="rId10"/>
    <p:sldId id="595" r:id="rId11"/>
    <p:sldId id="596" r:id="rId12"/>
    <p:sldId id="724" r:id="rId13"/>
    <p:sldId id="623" r:id="rId14"/>
    <p:sldId id="637" r:id="rId15"/>
    <p:sldId id="638" r:id="rId16"/>
    <p:sldId id="639" r:id="rId17"/>
    <p:sldId id="640" r:id="rId18"/>
    <p:sldId id="641" r:id="rId19"/>
    <p:sldId id="643" r:id="rId20"/>
    <p:sldId id="644" r:id="rId21"/>
    <p:sldId id="710" r:id="rId22"/>
    <p:sldId id="645" r:id="rId23"/>
    <p:sldId id="646" r:id="rId24"/>
    <p:sldId id="711" r:id="rId25"/>
    <p:sldId id="690" r:id="rId26"/>
    <p:sldId id="693" r:id="rId27"/>
    <p:sldId id="694" r:id="rId28"/>
    <p:sldId id="713" r:id="rId29"/>
    <p:sldId id="692" r:id="rId30"/>
    <p:sldId id="695" r:id="rId31"/>
    <p:sldId id="696" r:id="rId32"/>
    <p:sldId id="697" r:id="rId33"/>
    <p:sldId id="717" r:id="rId34"/>
    <p:sldId id="718" r:id="rId35"/>
    <p:sldId id="719" r:id="rId36"/>
    <p:sldId id="720" r:id="rId37"/>
    <p:sldId id="721" r:id="rId38"/>
    <p:sldId id="723" r:id="rId39"/>
    <p:sldId id="722" r:id="rId40"/>
    <p:sldId id="699" r:id="rId41"/>
    <p:sldId id="700" r:id="rId42"/>
    <p:sldId id="707" r:id="rId43"/>
    <p:sldId id="708" r:id="rId44"/>
    <p:sldId id="715" r:id="rId45"/>
    <p:sldId id="709" r:id="rId46"/>
    <p:sldId id="591" r:id="rId47"/>
    <p:sldId id="513" r:id="rId48"/>
    <p:sldId id="514" r:id="rId49"/>
    <p:sldId id="393" r:id="rId5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691"/>
    <a:srgbClr val="D2A010"/>
    <a:srgbClr val="FFFFFF"/>
    <a:srgbClr val="C6C0AA"/>
    <a:srgbClr val="F9F0AB"/>
    <a:srgbClr val="F9E6AB"/>
    <a:srgbClr val="F9FAAB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4660" autoAdjust="0"/>
  </p:normalViewPr>
  <p:slideViewPr>
    <p:cSldViewPr>
      <p:cViewPr varScale="1">
        <p:scale>
          <a:sx n="92" d="100"/>
          <a:sy n="92" d="100"/>
        </p:scale>
        <p:origin x="264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commentAuthors" Target="commentAuthor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5/18/2015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5/18/2015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608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608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23847C15-1145-47B4-A15C-6D570ACD8A92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19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60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2317843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21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709054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5017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5018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A79B22FF-16EC-44CB-A298-E47E41D67125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22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501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2484034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23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2178515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24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3911658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27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623733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45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03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7B27E-985F-48B3-8850-E7A19971FA51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68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06775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0C2E71-CDF7-4E92-A503-0EB54294F777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06287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174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17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7AD2C1E0-2960-4679-86AC-EF162CD50922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13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1988539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379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379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14C438BC-B483-4D96-BAC5-0F01F18C5756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14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37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2915348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584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584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84BB1A29-A751-48FB-B432-F8C4EFEE1C77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15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58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3774227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78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78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B4B4D5A-EB9C-43C1-92C9-80E77CA475E8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16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78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926577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99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99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A4C901C4-D3E0-4DDC-882B-7B0D85070CDC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17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99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2531965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40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40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1B52E359-A968-4DA7-A672-6E58BAD27202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18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40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4222911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48.png"/><Relationship Id="rId3" Type="http://schemas.openxmlformats.org/officeDocument/2006/relationships/hyperlink" Target="http://www.vivacom.bg/" TargetMode="External"/><Relationship Id="rId21" Type="http://schemas.openxmlformats.org/officeDocument/2006/relationships/hyperlink" Target="https://softuni.bg/courses/advanced-csharp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5.png"/><Relationship Id="rId17" Type="http://schemas.openxmlformats.org/officeDocument/2006/relationships/hyperlink" Target="http://www.luxoft.com/" TargetMode="External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7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4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41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142842"/>
            <a:ext cx="8215099" cy="987666"/>
          </a:xfrm>
        </p:spPr>
        <p:txBody>
          <a:bodyPr>
            <a:normAutofit/>
          </a:bodyPr>
          <a:lstStyle/>
          <a:p>
            <a:r>
              <a:rPr lang="en-US" dirty="0" smtClean="0"/>
              <a:t>Files and Streams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98812" y="2057400"/>
            <a:ext cx="8367500" cy="778736"/>
          </a:xfrm>
        </p:spPr>
        <p:txBody>
          <a:bodyPr>
            <a:noAutofit/>
          </a:bodyPr>
          <a:lstStyle/>
          <a:p>
            <a:r>
              <a:rPr lang="en-US" sz="3000" dirty="0" smtClean="0"/>
              <a:t>File Types, Using Streams, Manipulating Files</a:t>
            </a:r>
            <a:endParaRPr lang="en-US" sz="30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softuni.bg</a:t>
            </a:r>
            <a:endParaRPr lang="en-US" dirty="0"/>
          </a:p>
        </p:txBody>
      </p:sp>
      <p:pic>
        <p:nvPicPr>
          <p:cNvPr id="1026" name="Picture 2" descr="https://encrypted-tbn0.gstatic.com/images?q=tbn:ANd9GcSaZB2T6_9l1YpBBLNYZNXa952tpje4TCY3f-BjwnGAq5aFS88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219242"/>
            <a:ext cx="3799095" cy="28456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iles.softicons.com/download/system-icons/folder-free-icons-by-iconshock/png/512/folder_image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226" y="345400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http://icons.iconseeker.com/png/fullsize/refresh-cl/system-memory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4572000"/>
            <a:ext cx="2268682" cy="226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Streams</a:t>
            </a:r>
            <a:r>
              <a:rPr lang="en-US" dirty="0"/>
              <a:t> are </a:t>
            </a:r>
            <a:r>
              <a:rPr lang="en-US" dirty="0" smtClean="0"/>
              <a:t>means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transferring</a:t>
            </a:r>
            <a:r>
              <a:rPr lang="en-US" dirty="0" smtClean="0"/>
              <a:t> (reading and writing) </a:t>
            </a:r>
            <a:r>
              <a:rPr lang="en-US" dirty="0"/>
              <a:t>data into and from devices</a:t>
            </a:r>
          </a:p>
          <a:p>
            <a:pPr>
              <a:lnSpc>
                <a:spcPct val="100000"/>
              </a:lnSpc>
            </a:pPr>
            <a:r>
              <a:rPr lang="en-US" dirty="0"/>
              <a:t>Streams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ordered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bytes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 </a:t>
            </a:r>
            <a:r>
              <a:rPr lang="en-US" dirty="0"/>
              <a:t>consecutive </a:t>
            </a:r>
            <a:r>
              <a:rPr lang="en-US" dirty="0" smtClean="0"/>
              <a:t>access to its </a:t>
            </a:r>
            <a:r>
              <a:rPr lang="en-US" dirty="0"/>
              <a:t>elements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Different types of streams are available to access different data sources: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File access, network access, memory streams and others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Streams </a:t>
            </a:r>
            <a:r>
              <a:rPr lang="en-US" dirty="0"/>
              <a:t>are </a:t>
            </a:r>
            <a:r>
              <a:rPr lang="en-US" dirty="0" smtClean="0"/>
              <a:t>opened </a:t>
            </a:r>
            <a:r>
              <a:rPr lang="en-US" dirty="0"/>
              <a:t>before using </a:t>
            </a:r>
            <a:r>
              <a:rPr lang="en-US" dirty="0" smtClean="0"/>
              <a:t>them </a:t>
            </a:r>
            <a:r>
              <a:rPr lang="en-US" dirty="0"/>
              <a:t>and closed after that</a:t>
            </a:r>
            <a:endParaRPr lang="bg-BG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 </a:t>
            </a:r>
            <a:r>
              <a:rPr lang="en-US" dirty="0"/>
              <a:t>Basics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9969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Position</a:t>
            </a:r>
            <a:r>
              <a:rPr lang="en-US" dirty="0" smtClean="0"/>
              <a:t> is the current position in the stream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Buffer</a:t>
            </a:r>
            <a:r>
              <a:rPr lang="en-US" dirty="0"/>
              <a:t> keeps the current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position + n</a:t>
            </a:r>
            <a:r>
              <a:rPr lang="en-US" dirty="0" smtClean="0"/>
              <a:t> </a:t>
            </a:r>
            <a:r>
              <a:rPr lang="en-US" dirty="0"/>
              <a:t>bytes of the </a:t>
            </a:r>
            <a:r>
              <a:rPr lang="en-US" dirty="0" smtClean="0"/>
              <a:t>stream</a:t>
            </a:r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– Example</a:t>
            </a:r>
            <a:endParaRPr lang="bg-BG" dirty="0"/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1554162" y="1971126"/>
            <a:ext cx="8686800" cy="1185798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1782762" y="1971125"/>
            <a:ext cx="81678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    </a:t>
            </a:r>
            <a:r>
              <a:rPr lang="en-US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  l</a:t>
            </a: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    s        a    n   d</a:t>
            </a:r>
            <a:endParaRPr lang="bg-BG" sz="28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966051"/>
              </p:ext>
            </p:extLst>
          </p:nvPr>
        </p:nvGraphicFramePr>
        <p:xfrm>
          <a:off x="1827212" y="2507699"/>
          <a:ext cx="8108946" cy="496824"/>
        </p:xfrm>
        <a:graphic>
          <a:graphicData uri="http://schemas.openxmlformats.org/drawingml/2006/table">
            <a:tbl>
              <a:tblPr/>
              <a:tblGrid>
                <a:gridCol w="900994"/>
                <a:gridCol w="900994"/>
                <a:gridCol w="900994"/>
                <a:gridCol w="900994"/>
                <a:gridCol w="900994"/>
                <a:gridCol w="900994"/>
                <a:gridCol w="900994"/>
                <a:gridCol w="900994"/>
                <a:gridCol w="900994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Left Brace 2"/>
          <p:cNvSpPr/>
          <p:nvPr/>
        </p:nvSpPr>
        <p:spPr>
          <a:xfrm rot="5400000">
            <a:off x="5651163" y="-2261001"/>
            <a:ext cx="430999" cy="800100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03812" y="852388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Length = 9</a:t>
            </a:r>
            <a:endParaRPr lang="en-US" sz="2800" dirty="0"/>
          </a:p>
        </p:txBody>
      </p:sp>
      <p:sp>
        <p:nvSpPr>
          <p:cNvPr id="2" name="Down Arrow 1"/>
          <p:cNvSpPr/>
          <p:nvPr/>
        </p:nvSpPr>
        <p:spPr>
          <a:xfrm rot="10800000">
            <a:off x="2132012" y="3284676"/>
            <a:ext cx="304800" cy="37287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416230" y="3158983"/>
            <a:ext cx="137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Position</a:t>
            </a:r>
            <a:endParaRPr lang="en-US" sz="2800" dirty="0"/>
          </a:p>
        </p:txBody>
      </p:sp>
      <p:graphicFrame>
        <p:nvGraphicFramePr>
          <p:cNvPr id="1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0243770"/>
              </p:ext>
            </p:extLst>
          </p:nvPr>
        </p:nvGraphicFramePr>
        <p:xfrm>
          <a:off x="178276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03963" y="4114800"/>
            <a:ext cx="137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Buffer</a:t>
            </a:r>
            <a:endParaRPr lang="en-US" sz="2800" dirty="0"/>
          </a:p>
        </p:txBody>
      </p:sp>
      <p:graphicFrame>
        <p:nvGraphicFramePr>
          <p:cNvPr id="18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593387"/>
              </p:ext>
            </p:extLst>
          </p:nvPr>
        </p:nvGraphicFramePr>
        <p:xfrm>
          <a:off x="3679788" y="4139137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6173922"/>
              </p:ext>
            </p:extLst>
          </p:nvPr>
        </p:nvGraphicFramePr>
        <p:xfrm>
          <a:off x="548481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445688"/>
              </p:ext>
            </p:extLst>
          </p:nvPr>
        </p:nvGraphicFramePr>
        <p:xfrm>
          <a:off x="738981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738765"/>
              </p:ext>
            </p:extLst>
          </p:nvPr>
        </p:nvGraphicFramePr>
        <p:xfrm>
          <a:off x="921861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04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0141E-6 1.48148E-6 L 0.15004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04 1.48148E-6 L 0.29383 0.000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9" y="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83 0.00046 L 0.44022 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022 0.00046 L 0.58765 0.0004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2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ct val="35000"/>
              </a:spcBef>
              <a:defRPr/>
            </a:pPr>
            <a:r>
              <a:rPr lang="en-US" altLang="en-US" noProof="1" smtClean="0">
                <a:latin typeface="+mj-lt"/>
              </a:rPr>
              <a:t>Base streams</a:t>
            </a:r>
          </a:p>
          <a:p>
            <a:pPr lvl="1">
              <a:spcBef>
                <a:spcPct val="35000"/>
              </a:spcBef>
              <a:defRPr/>
            </a:pPr>
            <a:r>
              <a:rPr lang="en-US" altLang="en-US" dirty="0" smtClean="0">
                <a:latin typeface="+mj-lt"/>
              </a:rPr>
              <a:t>R</a:t>
            </a:r>
            <a:r>
              <a:rPr lang="en-US" altLang="en-US" noProof="1" smtClean="0">
                <a:latin typeface="+mj-lt"/>
              </a:rPr>
              <a:t>ead and write data from and to external data storage mechanisms</a:t>
            </a:r>
          </a:p>
          <a:p>
            <a:pPr lvl="1">
              <a:spcBef>
                <a:spcPct val="35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MemoryStream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NetworkStream</a:t>
            </a:r>
          </a:p>
          <a:p>
            <a:pPr>
              <a:spcBef>
                <a:spcPct val="35000"/>
              </a:spcBef>
              <a:defRPr/>
            </a:pPr>
            <a:r>
              <a:rPr lang="en-US" altLang="en-US" noProof="1" smtClean="0">
                <a:latin typeface="+mj-lt"/>
              </a:rPr>
              <a:t>Pass-through streams</a:t>
            </a:r>
          </a:p>
          <a:p>
            <a:pPr lvl="1">
              <a:spcBef>
                <a:spcPct val="35000"/>
              </a:spcBef>
              <a:defRPr/>
            </a:pPr>
            <a:r>
              <a:rPr lang="en-US" altLang="en-US" dirty="0" smtClean="0">
                <a:latin typeface="+mj-lt"/>
              </a:rPr>
              <a:t>R</a:t>
            </a:r>
            <a:r>
              <a:rPr lang="en-US" altLang="en-US" noProof="1" smtClean="0">
                <a:latin typeface="+mj-lt"/>
              </a:rPr>
              <a:t>ead and write from and to other streams</a:t>
            </a:r>
          </a:p>
          <a:p>
            <a:pPr lvl="1">
              <a:spcBef>
                <a:spcPct val="35000"/>
              </a:spcBef>
              <a:defRPr/>
            </a:pPr>
            <a:r>
              <a:rPr lang="en-US" altLang="en-US" dirty="0" smtClean="0">
                <a:latin typeface="+mj-lt"/>
              </a:rPr>
              <a:t>G</a:t>
            </a:r>
            <a:r>
              <a:rPr lang="en-US" altLang="en-US" noProof="1" smtClean="0">
                <a:latin typeface="+mj-lt"/>
              </a:rPr>
              <a:t>ive additional functionality (buffering, compression, encryption)</a:t>
            </a:r>
          </a:p>
          <a:p>
            <a:pPr lvl="1">
              <a:spcBef>
                <a:spcPct val="35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BufferedStream</a:t>
            </a:r>
            <a:r>
              <a:rPr lang="en-US" altLang="en-US" noProof="1" smtClean="0"/>
              <a:t> </a:t>
            </a:r>
            <a:r>
              <a:rPr lang="en-US" altLang="en-US" noProof="1" smtClean="0">
                <a:latin typeface="+mj-lt"/>
              </a:rPr>
              <a:t>and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CryptoStream</a:t>
            </a:r>
            <a:endParaRPr lang="en-US" alt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Types in 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58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en-US" altLang="en-US" smtClean="0"/>
              <a:t>Base Streams</a:t>
            </a:r>
            <a:endParaRPr lang="bg-BG" altLang="en-US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File, Memory, Network</a:t>
            </a:r>
            <a:endParaRPr lang="en-US" dirty="0"/>
          </a:p>
        </p:txBody>
      </p:sp>
      <p:pic>
        <p:nvPicPr>
          <p:cNvPr id="1026" name="Picture 2" descr="https://www.pehub.com/wp-content/uploads/2014/03/data-stream-shutterstock_1047832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1447800"/>
            <a:ext cx="4419600" cy="31593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56994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3000"/>
              </a:lnSpc>
              <a:defRPr/>
            </a:pPr>
            <a:r>
              <a:rPr lang="en-US" altLang="en-US" noProof="1" smtClean="0"/>
              <a:t>The base class for all streams is the abstract class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</a:p>
          <a:p>
            <a:pPr>
              <a:lnSpc>
                <a:spcPct val="93000"/>
              </a:lnSpc>
              <a:defRPr/>
            </a:pPr>
            <a:r>
              <a:rPr lang="en-US" altLang="en-US" noProof="1" smtClean="0"/>
              <a:t>There are defined methods for the main operations with streams in it</a:t>
            </a:r>
          </a:p>
          <a:p>
            <a:pPr>
              <a:lnSpc>
                <a:spcPct val="93000"/>
              </a:lnSpc>
              <a:defRPr/>
            </a:pPr>
            <a:r>
              <a:rPr lang="en-US" altLang="en-US" noProof="1" smtClean="0"/>
              <a:t>Some streams do not support read, write or positioning operations </a:t>
            </a:r>
            <a:endParaRPr lang="en-US" altLang="en-US" dirty="0" smtClean="0"/>
          </a:p>
          <a:p>
            <a:pPr lvl="1">
              <a:lnSpc>
                <a:spcPct val="93000"/>
              </a:lnSpc>
              <a:defRPr/>
            </a:pPr>
            <a:r>
              <a:rPr lang="en-US" altLang="en-US" dirty="0" smtClean="0"/>
              <a:t>P</a:t>
            </a:r>
            <a:r>
              <a:rPr lang="en-US" altLang="en-US" noProof="1" smtClean="0"/>
              <a:t>roperties</a:t>
            </a:r>
            <a:r>
              <a:rPr lang="en-US" altLang="en-US" dirty="0" smtClean="0"/>
              <a:t>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CanRead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CanWrite</a:t>
            </a:r>
            <a:r>
              <a:rPr lang="en-US" alt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noProof="1" smtClean="0"/>
              <a:t>and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CanSeek</a:t>
            </a:r>
            <a:r>
              <a:rPr lang="en-US" alt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 smtClean="0"/>
              <a:t>are provided</a:t>
            </a:r>
            <a:r>
              <a:rPr lang="en-US" altLang="en-US" noProof="1" smtClean="0"/>
              <a:t> </a:t>
            </a:r>
          </a:p>
          <a:p>
            <a:pPr lvl="1">
              <a:lnSpc>
                <a:spcPct val="93000"/>
              </a:lnSpc>
              <a:defRPr/>
            </a:pPr>
            <a:r>
              <a:rPr lang="en-US" altLang="en-US" noProof="1" smtClean="0"/>
              <a:t>Streams which support positioning have the properties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lang="en-US" altLang="en-US" noProof="1" smtClean="0"/>
              <a:t> and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</a:p>
        </p:txBody>
      </p:sp>
      <p:sp>
        <p:nvSpPr>
          <p:cNvPr id="625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The </a:t>
            </a:r>
            <a:r>
              <a:rPr lang="en-US" altLang="en-US" noProof="1"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  <a:r>
              <a:rPr lang="en-US" altLang="en-US" dirty="0"/>
              <a:t> Class </a:t>
            </a:r>
            <a:endParaRPr lang="bg-BG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2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277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Read(byte[] buffer, int offset, int count)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Read as many as</a:t>
            </a:r>
            <a:r>
              <a:rPr lang="bg-BG" altLang="en-US" dirty="0" smtClean="0"/>
              <a:t>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bg-BG" altLang="en-US" dirty="0" smtClean="0"/>
              <a:t> </a:t>
            </a:r>
            <a:r>
              <a:rPr lang="en-US" altLang="en-US" dirty="0" smtClean="0"/>
              <a:t>bytes from input stream, starting from the given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offset</a:t>
            </a:r>
            <a:r>
              <a:rPr lang="en-US" altLang="en-US" dirty="0" smtClean="0"/>
              <a:t> position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Returns the number of read bytes or 0 if end of stream is reached</a:t>
            </a:r>
            <a:endParaRPr lang="bg-BG" altLang="en-US" dirty="0" smtClean="0"/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Can freeze for undefined time while reads at least 1 byte</a:t>
            </a:r>
            <a:endParaRPr lang="bg-BG" altLang="en-US" dirty="0" smtClean="0"/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Can read less than the claimed number of bytes</a:t>
            </a:r>
            <a:endParaRPr lang="bg-BG" altLang="en-US" dirty="0" smtClean="0"/>
          </a:p>
        </p:txBody>
      </p:sp>
      <p:sp>
        <p:nvSpPr>
          <p:cNvPr id="627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Methods of</a:t>
            </a:r>
            <a:r>
              <a:rPr lang="bg-BG" altLang="en-US" dirty="0" smtClean="0"/>
              <a:t> </a:t>
            </a:r>
            <a:r>
              <a:rPr lang="en-US" altLang="en-US" noProof="1"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  <a:r>
              <a:rPr lang="en-US" altLang="en-US" dirty="0"/>
              <a:t> Class</a:t>
            </a:r>
            <a:endParaRPr lang="bg-BG" altLang="en-US" dirty="0"/>
          </a:p>
        </p:txBody>
      </p:sp>
    </p:spTree>
    <p:extLst>
      <p:ext uri="{BB962C8B-B14F-4D97-AF65-F5344CB8AC3E}">
        <p14:creationId xmlns:p14="http://schemas.microsoft.com/office/powerpoint/2010/main" val="404070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29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Write(byte[] buffer, int offset, int count)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Writes to output stream sequence of</a:t>
            </a:r>
            <a:r>
              <a:rPr lang="bg-BG" altLang="en-US" dirty="0" smtClean="0"/>
              <a:t>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altLang="en-US" dirty="0" smtClean="0"/>
              <a:t> bytes, starting from the given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offset</a:t>
            </a:r>
            <a:r>
              <a:rPr lang="en-US" altLang="en-US" dirty="0" smtClean="0"/>
              <a:t> position</a:t>
            </a:r>
            <a:endParaRPr lang="en-US" altLang="en-US" dirty="0" smtClean="0"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Can freeze for undefined time, until send all bytes to their destination</a:t>
            </a:r>
            <a:endParaRPr lang="bg-BG" altLang="en-US" sz="2600" dirty="0"/>
          </a:p>
          <a:p>
            <a:pPr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Flush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Sends the internal buffers data to its destination (data storage, I/O device, etc.)</a:t>
            </a:r>
            <a:endParaRPr lang="bg-BG" altLang="en-US" dirty="0" smtClean="0"/>
          </a:p>
        </p:txBody>
      </p:sp>
      <p:sp>
        <p:nvSpPr>
          <p:cNvPr id="629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Methods of</a:t>
            </a:r>
            <a:r>
              <a:rPr lang="bg-BG" altLang="en-US" dirty="0" smtClean="0"/>
              <a:t> </a:t>
            </a:r>
            <a:r>
              <a:rPr lang="en-US" altLang="en-US" noProof="1"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  <a:r>
              <a:rPr lang="bg-BG" altLang="en-US" dirty="0"/>
              <a:t> </a:t>
            </a:r>
            <a:r>
              <a:rPr lang="en-US" altLang="en-US" dirty="0"/>
              <a:t>Class </a:t>
            </a:r>
            <a:r>
              <a:rPr lang="bg-BG" altLang="en-US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92687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45000"/>
              </a:spcBef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Close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bg-BG" altLang="en-US" dirty="0" smtClean="0"/>
              <a:t> </a:t>
            </a:r>
            <a:endParaRPr lang="en-US" altLang="en-US" dirty="0" smtClean="0"/>
          </a:p>
          <a:p>
            <a:pPr lvl="1">
              <a:defRPr/>
            </a:pPr>
            <a:r>
              <a:rPr lang="en-US" altLang="en-US" dirty="0" smtClean="0"/>
              <a:t>Calls</a:t>
            </a:r>
            <a:r>
              <a:rPr lang="bg-BG" altLang="en-US" dirty="0" smtClean="0"/>
              <a:t>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Flush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Closes the connection to the device (mechanism) </a:t>
            </a:r>
          </a:p>
          <a:p>
            <a:pPr lvl="1">
              <a:defRPr/>
            </a:pPr>
            <a:r>
              <a:rPr lang="en-US" altLang="en-US" dirty="0" smtClean="0"/>
              <a:t>Releases the used resources</a:t>
            </a:r>
            <a:endParaRPr lang="bg-BG" altLang="en-US" dirty="0" smtClean="0">
              <a:latin typeface="Courier New" panose="02070309020205020404" pitchFamily="49" charset="0"/>
            </a:endParaRPr>
          </a:p>
          <a:p>
            <a:pPr>
              <a:spcBef>
                <a:spcPct val="45000"/>
              </a:spcBef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Seek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offset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SeekOrigin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bg-BG" altLang="en-US" dirty="0" smtClean="0"/>
              <a:t> – </a:t>
            </a:r>
            <a:r>
              <a:rPr lang="en-US" altLang="en-US" dirty="0" smtClean="0"/>
              <a:t>moves the position (if supported) with given offset towards the beginning, the end or the current position</a:t>
            </a:r>
          </a:p>
        </p:txBody>
      </p:sp>
      <p:sp>
        <p:nvSpPr>
          <p:cNvPr id="631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Methods of</a:t>
            </a:r>
            <a:r>
              <a:rPr lang="bg-BG" altLang="en-US" dirty="0" smtClean="0"/>
              <a:t> </a:t>
            </a:r>
            <a:r>
              <a:rPr lang="en-US" altLang="en-US" noProof="1">
                <a:latin typeface="Courier New" panose="02070309020205020404" pitchFamily="49" charset="0"/>
              </a:rPr>
              <a:t>System.IO.Stream</a:t>
            </a:r>
            <a:r>
              <a:rPr lang="bg-BG" altLang="en-US" dirty="0"/>
              <a:t> </a:t>
            </a:r>
            <a:r>
              <a:rPr lang="en-US" altLang="en-US" dirty="0"/>
              <a:t>Class </a:t>
            </a:r>
            <a:r>
              <a:rPr lang="bg-BG" altLang="en-US" dirty="0"/>
              <a:t>(</a:t>
            </a:r>
            <a:r>
              <a:rPr lang="en-US" altLang="en-US" dirty="0"/>
              <a:t>3</a:t>
            </a:r>
            <a:r>
              <a:rPr lang="bg-BG" altLang="en-US" dirty="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3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Buffered Streams</a:t>
            </a:r>
            <a:endParaRPr lang="bg-BG" altLang="en-US" smtClean="0"/>
          </a:p>
        </p:txBody>
      </p:sp>
      <p:sp>
        <p:nvSpPr>
          <p:cNvPr id="635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Buffer the data and effectively increase performance</a:t>
            </a:r>
          </a:p>
          <a:p>
            <a:pPr>
              <a:defRPr/>
            </a:pPr>
            <a:r>
              <a:rPr lang="en-US" altLang="en-US" dirty="0" smtClean="0"/>
              <a:t>Call for read of even 1 byte makes read of more kilobytes in advance</a:t>
            </a:r>
          </a:p>
          <a:p>
            <a:pPr lvl="1">
              <a:defRPr/>
            </a:pPr>
            <a:r>
              <a:rPr lang="en-US" altLang="en-US" dirty="0" smtClean="0"/>
              <a:t>The stream keeps them in an internal buffer</a:t>
            </a:r>
            <a:endParaRPr lang="bg-BG" altLang="en-US" dirty="0" smtClean="0"/>
          </a:p>
          <a:p>
            <a:pPr>
              <a:defRPr/>
            </a:pPr>
            <a:r>
              <a:rPr lang="en-US" altLang="en-US" dirty="0" smtClean="0"/>
              <a:t>Next read returns data from the internal buffer 	</a:t>
            </a:r>
          </a:p>
          <a:p>
            <a:pPr lvl="1">
              <a:defRPr/>
            </a:pPr>
            <a:r>
              <a:rPr lang="en-US" altLang="en-US" dirty="0" smtClean="0"/>
              <a:t>Very fast operation</a:t>
            </a:r>
            <a:endParaRPr lang="bg-BG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95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45000"/>
              </a:spcBef>
              <a:defRPr/>
            </a:pPr>
            <a:r>
              <a:rPr lang="en-US" altLang="en-US" dirty="0" smtClean="0"/>
              <a:t>Written data is stored in internal buffer</a:t>
            </a:r>
          </a:p>
          <a:p>
            <a:pPr lvl="1">
              <a:spcBef>
                <a:spcPct val="45000"/>
              </a:spcBef>
              <a:defRPr/>
            </a:pPr>
            <a:r>
              <a:rPr lang="en-US" altLang="en-US" dirty="0" smtClean="0"/>
              <a:t>Very fast operation</a:t>
            </a:r>
          </a:p>
          <a:p>
            <a:pPr>
              <a:spcBef>
                <a:spcPct val="45000"/>
              </a:spcBef>
              <a:defRPr/>
            </a:pPr>
            <a:r>
              <a:rPr lang="en-US" altLang="en-US" dirty="0" smtClean="0"/>
              <a:t>When buffer overloads:</a:t>
            </a:r>
          </a:p>
          <a:p>
            <a:pPr lvl="1">
              <a:spcBef>
                <a:spcPct val="45000"/>
              </a:spcBef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Flush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bg-BG" altLang="en-US" dirty="0" smtClean="0"/>
              <a:t> </a:t>
            </a:r>
            <a:r>
              <a:rPr lang="en-US" altLang="en-US" dirty="0" smtClean="0"/>
              <a:t>is called </a:t>
            </a:r>
          </a:p>
          <a:p>
            <a:pPr lvl="1">
              <a:spcBef>
                <a:spcPct val="45000"/>
              </a:spcBef>
              <a:defRPr/>
            </a:pPr>
            <a:r>
              <a:rPr lang="en-US" altLang="en-US" dirty="0" smtClean="0"/>
              <a:t>The data is sent to its destination</a:t>
            </a:r>
            <a:endParaRPr lang="bg-BG" altLang="en-US" dirty="0" smtClean="0"/>
          </a:p>
          <a:p>
            <a:pPr>
              <a:spcBef>
                <a:spcPct val="45000"/>
              </a:spcBef>
              <a:defRPr/>
            </a:pPr>
            <a:r>
              <a:rPr lang="en-US" altLang="en-US" dirty="0" smtClean="0"/>
              <a:t>In</a:t>
            </a:r>
            <a:r>
              <a:rPr lang="bg-BG" altLang="en-US" dirty="0" smtClean="0"/>
              <a:t> .NET </a:t>
            </a:r>
            <a:r>
              <a:rPr lang="en-US" altLang="en-US" dirty="0" smtClean="0"/>
              <a:t>we use the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System.IO.BufferedStream</a:t>
            </a:r>
            <a:r>
              <a:rPr lang="en-US" altLang="en-US" dirty="0" smtClean="0">
                <a:latin typeface="+mj-lt"/>
              </a:rPr>
              <a:t> </a:t>
            </a:r>
            <a:r>
              <a:rPr lang="en-US" altLang="en-US" dirty="0" smtClean="0"/>
              <a:t>class</a:t>
            </a:r>
            <a:endParaRPr lang="en-US" altLang="en-US" noProof="1" smtClean="0"/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Buffered Streams </a:t>
            </a:r>
            <a:r>
              <a:rPr lang="bg-BG" altLang="en-US" smtClean="0"/>
              <a:t>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8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81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What are Files?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Binary and Text Files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What are Streams?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/>
              <a:t>Stream </a:t>
            </a:r>
            <a:r>
              <a:rPr lang="en-US" dirty="0" smtClean="0"/>
              <a:t>Basics</a:t>
            </a:r>
            <a:endParaRPr lang="en-US" dirty="0"/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Stream Types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File, Memory, Network Streams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Crypto, </a:t>
            </a:r>
            <a:r>
              <a:rPr lang="en-US" dirty="0" err="1" smtClean="0"/>
              <a:t>Gzip</a:t>
            </a:r>
            <a:r>
              <a:rPr lang="en-US" dirty="0" smtClean="0"/>
              <a:t> </a:t>
            </a:r>
            <a:r>
              <a:rPr lang="en-US" dirty="0" smtClean="0"/>
              <a:t>Streams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noProof="1" smtClean="0"/>
              <a:t>Readers and Writers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File </a:t>
            </a:r>
            <a:r>
              <a:rPr lang="en-US" dirty="0"/>
              <a:t>and Directory Operations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endParaRPr lang="bg-BG" dirty="0" smtClean="0"/>
          </a:p>
          <a:p>
            <a:pPr marL="711200" lvl="1" indent="0">
              <a:lnSpc>
                <a:spcPct val="100000"/>
              </a:lnSpc>
              <a:buNone/>
            </a:pPr>
            <a:endParaRPr lang="en-US" sz="3600" dirty="0"/>
          </a:p>
        </p:txBody>
      </p:sp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4612" y="1371600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68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123000"/>
            <a:ext cx="8938472" cy="820600"/>
          </a:xfrm>
        </p:spPr>
        <p:txBody>
          <a:bodyPr/>
          <a:lstStyle/>
          <a:p>
            <a:r>
              <a:rPr lang="en-US" dirty="0" smtClean="0"/>
              <a:t>File Stream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074" name="Picture 2" descr="http://fc08.deviantart.net/fs71/f/2012/265/4/b/steampunk_application_octet_stream_file_icon_by_pendragon1966-d5fiev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2" y="1981200"/>
            <a:ext cx="2057400" cy="26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hop.rings-things.com/cart/pc/catalog/4/4/-7/44-780-41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2" y="3246465"/>
            <a:ext cx="1066800" cy="49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content-fra.xx.fbcdn.net/hphotos-xpa1/t31.0-8/s960x960/11206618_10153100349164823_3665872152875840108_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951" y="1981200"/>
            <a:ext cx="1736870" cy="2605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13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The</a:t>
            </a:r>
            <a:r>
              <a:rPr lang="bg-BG" altLang="en-US" dirty="0" smtClean="0"/>
              <a:t> </a:t>
            </a:r>
            <a:r>
              <a:rPr lang="en-US" alt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altLang="en-US" dirty="0" smtClean="0"/>
              <a:t> Class</a:t>
            </a:r>
            <a:endParaRPr lang="en-US" altLang="en-US" noProof="1" smtClean="0"/>
          </a:p>
        </p:txBody>
      </p:sp>
      <p:sp>
        <p:nvSpPr>
          <p:cNvPr id="640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dirty="0" smtClean="0"/>
              <a:t>Inherits the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en-US" altLang="en-US" dirty="0" smtClean="0"/>
              <a:t> class and supports all its methods and properties</a:t>
            </a:r>
            <a:endParaRPr lang="bg-BG" altLang="en-US" dirty="0" smtClean="0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Supports reading, writing, positioning operations, etc.</a:t>
            </a:r>
            <a:endParaRPr lang="bg-BG" altLang="en-US" dirty="0" smtClean="0"/>
          </a:p>
          <a:p>
            <a:pPr>
              <a:lnSpc>
                <a:spcPct val="90000"/>
              </a:lnSpc>
              <a:defRPr/>
            </a:pPr>
            <a:r>
              <a:rPr lang="en-US" altLang="en-US" dirty="0" smtClean="0"/>
              <a:t>The constructor contains parameters for</a:t>
            </a:r>
            <a:r>
              <a:rPr lang="bg-BG" altLang="en-US" dirty="0" smtClean="0"/>
              <a:t>: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/>
              <a:t>File name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/>
              <a:t>File open mode</a:t>
            </a:r>
            <a:endParaRPr lang="bg-BG" altLang="en-US" dirty="0"/>
          </a:p>
          <a:p>
            <a:pPr lvl="1">
              <a:lnSpc>
                <a:spcPct val="90000"/>
              </a:lnSpc>
              <a:defRPr/>
            </a:pPr>
            <a:r>
              <a:rPr lang="en-US" altLang="en-US" dirty="0"/>
              <a:t>File access mode</a:t>
            </a:r>
            <a:endParaRPr lang="bg-BG" altLang="en-US" dirty="0"/>
          </a:p>
          <a:p>
            <a:pPr lvl="1">
              <a:lnSpc>
                <a:spcPct val="90000"/>
              </a:lnSpc>
              <a:defRPr/>
            </a:pPr>
            <a:r>
              <a:rPr lang="en-US" altLang="en-US" dirty="0"/>
              <a:t>Competitive users access mode</a:t>
            </a:r>
            <a:endParaRPr lang="bg-BG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66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30000"/>
              </a:spcBef>
              <a:buFontTx/>
              <a:buNone/>
              <a:defRPr/>
            </a:pPr>
            <a:endParaRPr lang="en-US" altLang="en-US" noProof="1" smtClean="0"/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endParaRPr lang="en-US" altLang="en-US" noProof="1" smtClean="0"/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altLang="en-US" noProof="1" smtClean="0"/>
              <a:t> – </a:t>
            </a:r>
            <a:r>
              <a:rPr lang="en-US" altLang="en-US" dirty="0" smtClean="0"/>
              <a:t>opening file mode</a:t>
            </a:r>
            <a:endParaRPr lang="en-US" altLang="en-US" noProof="1" smtClean="0"/>
          </a:p>
          <a:p>
            <a:pPr lvl="1"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Append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OpenOrCreate</a:t>
            </a:r>
            <a:r>
              <a:rPr lang="en-US" altLang="en-US" noProof="1" smtClean="0"/>
              <a:t>,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Truncate</a:t>
            </a:r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FileAccess</a:t>
            </a:r>
            <a:r>
              <a:rPr lang="en-US" altLang="en-US" noProof="1" smtClean="0"/>
              <a:t> – </a:t>
            </a:r>
            <a:r>
              <a:rPr lang="en-US" altLang="en-US" dirty="0" smtClean="0"/>
              <a:t>operations mode for the file</a:t>
            </a:r>
            <a:endParaRPr lang="en-US" altLang="en-US" noProof="1" smtClean="0"/>
          </a:p>
          <a:p>
            <a:pPr lvl="1"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ReadWrite</a:t>
            </a:r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FileShare</a:t>
            </a:r>
            <a:r>
              <a:rPr lang="en-US" altLang="en-US" noProof="1" smtClean="0"/>
              <a:t> – </a:t>
            </a:r>
            <a:r>
              <a:rPr lang="en-US" altLang="en-US" dirty="0" smtClean="0"/>
              <a:t>access rules for other users while file is opened</a:t>
            </a:r>
            <a:endParaRPr lang="en-US" altLang="en-US" noProof="1" smtClean="0"/>
          </a:p>
          <a:p>
            <a:pPr lvl="1"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ReadWrite</a:t>
            </a:r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The</a:t>
            </a:r>
            <a:r>
              <a:rPr lang="bg-BG" altLang="en-US" smtClean="0"/>
              <a:t> </a:t>
            </a:r>
            <a:r>
              <a:rPr lang="en-US" altLang="en-US" noProof="1" smtClean="0">
                <a:latin typeface="Courier New" panose="02070309020205020404" pitchFamily="49" charset="0"/>
              </a:rPr>
              <a:t>FileStream</a:t>
            </a:r>
            <a:r>
              <a:rPr lang="en-US" altLang="en-US" smtClean="0"/>
              <a:t> Class (2)</a:t>
            </a:r>
            <a:endParaRPr lang="bg-BG" altLang="en-US" smtClean="0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>
            <a:off x="7313612" y="2177168"/>
            <a:ext cx="3326599" cy="586523"/>
          </a:xfrm>
          <a:prstGeom prst="wedgeRoundRectCallout">
            <a:avLst>
              <a:gd name="adj1" fmla="val -96826"/>
              <a:gd name="adj2" fmla="val -6024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Optional parameters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1290099"/>
            <a:ext cx="10515600" cy="7940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alt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FileStream fs = new FileStream(string fileName, FileMode 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[,FileAccess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[, File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Share</a:t>
            </a: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alt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1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noProof="1" smtClean="0"/>
          </a:p>
          <a:p>
            <a:endParaRPr lang="en-US" noProof="1"/>
          </a:p>
          <a:p>
            <a:endParaRPr lang="en-US" noProof="1" smtClean="0"/>
          </a:p>
          <a:p>
            <a:endParaRPr lang="en-US" noProof="1"/>
          </a:p>
          <a:p>
            <a:endParaRPr lang="en-US" noProof="1" smtClean="0"/>
          </a:p>
          <a:p>
            <a:endParaRPr lang="en-US" noProof="1"/>
          </a:p>
          <a:p>
            <a:r>
              <a:rPr lang="en-US" sz="3000" noProof="1" smtClean="0"/>
              <a:t>Using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en-US" sz="3000" noProof="1" smtClean="0"/>
              <a:t>-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finally</a:t>
            </a:r>
            <a:r>
              <a:rPr lang="en-US" sz="3000" noProof="1" smtClean="0"/>
              <a:t> guarantees the stream will always close</a:t>
            </a:r>
          </a:p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Encoding.UTF8.GetBytes()</a:t>
            </a:r>
            <a:r>
              <a:rPr lang="en-US" sz="3000" noProof="1" smtClean="0"/>
              <a:t> returns the underlying bytes of the character</a:t>
            </a:r>
            <a:endParaRPr lang="en-US" sz="3000" noProof="1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Writing Text to File – Example</a:t>
            </a:r>
            <a:endParaRPr lang="en-US" altLang="en-US" noProof="1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31780" y="1151118"/>
            <a:ext cx="10722088" cy="36009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text = "</a:t>
            </a:r>
            <a:r>
              <a:rPr lang="bg-BG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Кирилица";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fileStream = new FileStream("../../log.txt", FileMode.Create);</a:t>
            </a: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byte[] bytes = Encoding.UTF8.GetBytes(text);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fileStream.Write(bytes, 0, bytes.Length);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finally</a:t>
            </a: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fileStream.Close();</a:t>
            </a: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29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Copying File – Example</a:t>
            </a:r>
            <a:endParaRPr lang="en-US" altLang="en-US" noProof="1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53924" y="1120200"/>
            <a:ext cx="10722088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(var source = new FileStream(DuckImagePath, FileMode.Open))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(var destination = </a:t>
            </a:r>
          </a:p>
          <a:p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new FileStream(DestinationPath, FileMode.Create))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byte[] buffer = new byte[4096];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while (true)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int readBytes = source.Read(buffer, 0, buffer.Length);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if (readBytes == 0)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    break;</a:t>
            </a:r>
          </a:p>
          <a:p>
            <a:endParaRPr lang="en-US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destination.Write(buffer, 0, readBytes);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>
            <a:off x="3046412" y="5709307"/>
            <a:ext cx="3326599" cy="1012172"/>
          </a:xfrm>
          <a:prstGeom prst="wedgeRoundRectCallout">
            <a:avLst>
              <a:gd name="adj1" fmla="val -97451"/>
              <a:gd name="adj2" fmla="val -4073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automatically closes the stream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6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Copying a File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2" descr="http://telcontar.net/store/archive/CrashGallery/images/crash/e/dumbestim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20" y="2514600"/>
            <a:ext cx="4236056" cy="180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96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Stream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054" name="Picture 6" descr="http://icons.iconarchive.com/icons/icons-land/vista-hardware-devices/256/Computer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187431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veryicon.com/icon/png/System/Simple/RAM%20Driv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2" y="228071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iki.documentfoundation.org/images/5/57/TDF_motifscatterStream_110318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912" y="3067338"/>
            <a:ext cx="3733800" cy="86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1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noProof="1" smtClean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 smtClean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 smtClean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Reading In-Memory String – Example</a:t>
            </a:r>
            <a:endParaRPr lang="en-US" altLang="en-US" noProof="1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31780" y="1295400"/>
            <a:ext cx="10544232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text = "In-memory text.";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bytes = Encoding.UTF8.GetBytes(text);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(var memoryStream = new MemoryStream(bytes))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while (true)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int readByte = memoryStream.ReadByte();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if (readByte == -1)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break;                    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Console.WriteLine((char) readByte);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05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Stream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www.namedevelopment.com/blog/Brain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2" y="2323166"/>
            <a:ext cx="19050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17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Stream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052" name="Picture 4" descr="http://www.lionlike.com/wp-content/uploads/2012/04/home_net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948" y="1447800"/>
            <a:ext cx="4953000" cy="323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3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526368"/>
            <a:ext cx="8938472" cy="688256"/>
          </a:xfrm>
        </p:spPr>
        <p:txBody>
          <a:bodyPr/>
          <a:lstStyle/>
          <a:p>
            <a:r>
              <a:rPr lang="en-US" dirty="0" smtClean="0"/>
              <a:t>What are Files?</a:t>
            </a:r>
            <a:endParaRPr lang="en-US" dirty="0"/>
          </a:p>
        </p:txBody>
      </p:sp>
      <p:pic>
        <p:nvPicPr>
          <p:cNvPr id="1034" name="Picture 10" descr="http://cdn8.howtogeek.com/wp-content/uploads/2014/08/650x300xfiles-and-folders-in-filing-cabinet.png.pagespeed.ic.K_4Fac0RL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148" y="2020100"/>
            <a:ext cx="4800600" cy="22156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75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Web Server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151121"/>
            <a:ext cx="11580813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tcpListener = new TcpListener(IPAddress.Any, PortNumber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tcpListener.Start();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Console.WriteLine("Listening on port {0}...", PortNumber);</a:t>
            </a:r>
          </a:p>
          <a:p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(true)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(NetworkStream stream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tcpListener.AcceptTcpClient().GetStream())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byte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request = new byte[4096];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stream.Read(request, 0, 4096);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Console.WriteLine(Encoding.UTF8.GetString(request));</a:t>
            </a:r>
          </a:p>
          <a:p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html = string.Format("{0}{1}{2}{3} - {4}{2}{1}{0}", 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"&lt;html&gt;", "&lt;body&gt;", "&lt;h1&gt;", "Welcome to my awesome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site!",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DateTime.Now);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byte[] htmlBytes = Encoding.UTF8.GetBytes(html);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stream.Write(htmlBytes, 0, htmlBytes.Length);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667047" y="1968639"/>
            <a:ext cx="3326599" cy="586523"/>
          </a:xfrm>
          <a:prstGeom prst="wedgeRoundRectCallout">
            <a:avLst>
              <a:gd name="adj1" fmla="val -34042"/>
              <a:gd name="adj2" fmla="val 11337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Gets the stream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557426" y="3535515"/>
            <a:ext cx="3326599" cy="586523"/>
          </a:xfrm>
          <a:prstGeom prst="wedgeRoundRectCallout">
            <a:avLst>
              <a:gd name="adj1" fmla="val -64028"/>
              <a:gd name="adj2" fmla="val 2302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Reads request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6519315" y="6055544"/>
            <a:ext cx="3326599" cy="586523"/>
          </a:xfrm>
          <a:prstGeom prst="wedgeRoundRectCallout">
            <a:avLst>
              <a:gd name="adj1" fmla="val -63403"/>
              <a:gd name="adj2" fmla="val -8858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Writes response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29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Stream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4" descr="http://www.lionlike.com/wp-content/uploads/2012/04/home_net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948" y="1447800"/>
            <a:ext cx="4953000" cy="323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17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89012" y="4495800"/>
            <a:ext cx="9982200" cy="820600"/>
          </a:xfrm>
        </p:spPr>
        <p:txBody>
          <a:bodyPr/>
          <a:lstStyle/>
          <a:p>
            <a:r>
              <a:rPr lang="en-US" noProof="1" smtClean="0">
                <a:cs typeface="Consolas" panose="020B0609020204030204" pitchFamily="49" charset="0"/>
              </a:rPr>
              <a:t>Readers and Writers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2" y="5277024"/>
            <a:ext cx="9525000" cy="1365365"/>
          </a:xfrm>
        </p:spPr>
        <p:txBody>
          <a:bodyPr/>
          <a:lstStyle/>
          <a:p>
            <a:r>
              <a:rPr lang="en-US" noProof="1" smtClean="0"/>
              <a:t>StreamReader, Binaryreader, StreamWriter, BinaryWriter</a:t>
            </a:r>
            <a:endParaRPr lang="en-US" noProof="1"/>
          </a:p>
        </p:txBody>
      </p:sp>
      <p:pic>
        <p:nvPicPr>
          <p:cNvPr id="4098" name="Picture 2" descr="https://aliabdussalam.files.wordpress.com/2012/12/learn-read-write-english-800x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180" y="1219200"/>
            <a:ext cx="4331864" cy="32400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74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Readers and writers are classes which facilitate the work with streams</a:t>
            </a:r>
          </a:p>
          <a:p>
            <a:r>
              <a:rPr lang="en-US" dirty="0" smtClean="0"/>
              <a:t>Two types</a:t>
            </a:r>
          </a:p>
          <a:p>
            <a:pPr lvl="1"/>
            <a:r>
              <a:rPr lang="en-US" dirty="0" smtClean="0"/>
              <a:t>Text readers/writers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StreamReader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</a:p>
          <a:p>
            <a:pPr lvl="2"/>
            <a:r>
              <a:rPr lang="en-US" noProof="1" smtClean="0">
                <a:latin typeface="+mj-lt"/>
                <a:cs typeface="Consolas" panose="020B0609020204030204" pitchFamily="49" charset="0"/>
              </a:rPr>
              <a:t>Provide methods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.ReadLine()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.WriteLine()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(similar to working with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Console.*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noProof="1" smtClean="0"/>
              <a:t>Binary readers/writers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BinaryReader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BinaryWriter</a:t>
            </a:r>
          </a:p>
          <a:p>
            <a:pPr lvl="2"/>
            <a:r>
              <a:rPr lang="en-US" noProof="1" smtClean="0">
                <a:latin typeface="+mj-lt"/>
                <a:cs typeface="Consolas" panose="020B0609020204030204" pitchFamily="49" charset="0"/>
              </a:rPr>
              <a:t>Provide methods for working with primitive types –</a:t>
            </a:r>
            <a:r>
              <a:rPr lang="en-US" b="1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.ReadInt32()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.ReadBoolean()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WriteChar()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etc.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Readers and Writers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11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and display text file line by line 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StreamReader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Reading From File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1858806"/>
            <a:ext cx="105918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StreamReader reader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StreamReader("somefile.txt");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(reader)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lineNumber = 0;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line = reader.ReadLine();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(line != null)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lineNumber++;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Console.WriteLine("Line {0}: {1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lineNumber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line);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line = reader.ReadLine();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307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Writing Reversed Text to File – Example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1219200"/>
            <a:ext cx="105918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21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reader = new StreamReader("../../Program.cs"))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using (var writer = new StreamWriter("../../reversed.txt"))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string line = reader.ReadLine();</a:t>
            </a:r>
          </a:p>
          <a:p>
            <a:r>
              <a:rPr lang="en-US" sz="21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while (line != null)</a:t>
            </a:r>
          </a:p>
          <a:p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nn-NO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for (int i = line.Length - 1; i &gt;= 0; i--)</a:t>
            </a:r>
          </a:p>
          <a:p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writer.Write(line[i]);</a:t>
            </a:r>
          </a:p>
          <a:p>
            <a:r>
              <a:rPr lang="en-US" sz="21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endParaRPr lang="en-US" sz="21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writer.WriteLine();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line = reader.ReadLine();</a:t>
            </a:r>
          </a:p>
          <a:p>
            <a:r>
              <a:rPr lang="en-US" sz="21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4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989012" y="4953000"/>
            <a:ext cx="9982200" cy="820600"/>
          </a:xfrm>
          <a:prstGeom prst="rect">
            <a:avLst/>
          </a:prstGeom>
        </p:spPr>
        <p:txBody>
          <a:bodyPr vert="horz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 smtClean="0">
                <a:cs typeface="Consolas" panose="020B0609020204030204" pitchFamily="49" charset="0"/>
              </a:rPr>
              <a:t>Readers and Writers</a:t>
            </a:r>
            <a:endParaRPr lang="en-US" noProof="1">
              <a:cs typeface="Consolas" panose="020B0609020204030204" pitchFamily="49" charset="0"/>
            </a:endParaRPr>
          </a:p>
        </p:txBody>
      </p:sp>
      <p:pic>
        <p:nvPicPr>
          <p:cNvPr id="5" name="Picture 2" descr="http://content.artofmanliness.com/uploads/2009/06/baby-on-toilet-read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248" y="1371600"/>
            <a:ext cx="2438400" cy="307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32423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989012" y="4953000"/>
            <a:ext cx="9982200" cy="820600"/>
          </a:xfrm>
          <a:prstGeom prst="rect">
            <a:avLst/>
          </a:prstGeom>
        </p:spPr>
        <p:txBody>
          <a:bodyPr vert="horz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 smtClean="0">
                <a:cs typeface="Consolas" panose="020B0609020204030204" pitchFamily="49" charset="0"/>
              </a:rPr>
              <a:t>Fixing Movie Subtitles</a:t>
            </a:r>
            <a:endParaRPr lang="en-US" noProof="1">
              <a:cs typeface="Consolas" panose="020B0609020204030204" pitchFamily="49" charset="0"/>
            </a:endParaRPr>
          </a:p>
        </p:txBody>
      </p:sp>
      <p:pic>
        <p:nvPicPr>
          <p:cNvPr id="7" name="Picture 6" descr="http://hub.tv-ark.org.uk/images/bbcother/images/promotions/bbc_subtitles_2001b_400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21322831">
            <a:off x="4023643" y="1824152"/>
            <a:ext cx="3783610" cy="2837708"/>
          </a:xfrm>
          <a:prstGeom prst="ellipse">
            <a:avLst/>
          </a:prstGeom>
          <a:noFill/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27576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44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.NET supports special streams</a:t>
            </a:r>
          </a:p>
          <a:p>
            <a:pPr lvl="1"/>
            <a:r>
              <a:rPr lang="en-US" noProof="1" smtClean="0"/>
              <a:t>Work just like normal streams, but provide additional functionality</a:t>
            </a:r>
          </a:p>
          <a:p>
            <a:pPr lvl="2"/>
            <a:r>
              <a:rPr lang="en-US" noProof="1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CryptoStream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encrypts when writing, decrypts when reading</a:t>
            </a:r>
          </a:p>
          <a:p>
            <a:pPr lvl="2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GzipStream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compresses/decompresses data</a:t>
            </a:r>
          </a:p>
          <a:p>
            <a:pPr lvl="2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PipedStream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allows reading/writing data across multiple processes</a:t>
            </a:r>
            <a:endParaRPr lang="en-US" noProof="1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Streams</a:t>
            </a:r>
            <a:endParaRPr lang="en-US" dirty="0"/>
          </a:p>
        </p:txBody>
      </p:sp>
      <p:pic>
        <p:nvPicPr>
          <p:cNvPr id="4106" name="Picture 10" descr="http://vakademe.ru/images/main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4742799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://i61.tinypic.com/28vq69v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51" y="4870414"/>
            <a:ext cx="1735715" cy="13017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" descr="C:\Trash\stream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817812" y="5162207"/>
            <a:ext cx="2487708" cy="613848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16" name="Picture 1" descr="C:\Trash\stream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821504" y="5147530"/>
            <a:ext cx="2487708" cy="613848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4112" name="Picture 16" descr="http://cdn.1001freedownloads.com/vector/thumb/72883/document_encrypted_gol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417" y="455473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20"/>
          <p:cNvSpPr>
            <a:spLocks/>
          </p:cNvSpPr>
          <p:nvPr/>
        </p:nvSpPr>
        <p:spPr bwMode="auto">
          <a:xfrm flipV="1">
            <a:off x="2945581" y="4958954"/>
            <a:ext cx="2232170" cy="688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77" y="0"/>
              </a:cxn>
            </a:cxnLst>
            <a:rect l="0" t="0" r="r" b="b"/>
            <a:pathLst>
              <a:path w="2177" h="1">
                <a:moveTo>
                  <a:pt x="0" y="0"/>
                </a:moveTo>
                <a:lnTo>
                  <a:pt x="2177" y="0"/>
                </a:ln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Freeform 20"/>
          <p:cNvSpPr>
            <a:spLocks/>
          </p:cNvSpPr>
          <p:nvPr/>
        </p:nvSpPr>
        <p:spPr bwMode="auto">
          <a:xfrm flipV="1">
            <a:off x="6949273" y="4939147"/>
            <a:ext cx="2232170" cy="688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77" y="0"/>
              </a:cxn>
            </a:cxnLst>
            <a:rect l="0" t="0" r="r" b="b"/>
            <a:pathLst>
              <a:path w="2177" h="1">
                <a:moveTo>
                  <a:pt x="0" y="0"/>
                </a:moveTo>
                <a:lnTo>
                  <a:pt x="2177" y="0"/>
                </a:ln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88343" y="4475449"/>
            <a:ext cx="22187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Input Stream</a:t>
            </a:r>
            <a:endParaRPr lang="en-US" sz="2500" dirty="0"/>
          </a:p>
        </p:txBody>
      </p:sp>
      <p:sp>
        <p:nvSpPr>
          <p:cNvPr id="21" name="TextBox 20"/>
          <p:cNvSpPr txBox="1"/>
          <p:nvPr/>
        </p:nvSpPr>
        <p:spPr>
          <a:xfrm>
            <a:off x="7018179" y="4508412"/>
            <a:ext cx="26010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Output Stream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8528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file</a:t>
            </a:r>
            <a:r>
              <a:rPr lang="en-US" dirty="0" smtClean="0"/>
              <a:t> is a resource for storing information</a:t>
            </a:r>
          </a:p>
          <a:p>
            <a:pPr lvl="1"/>
            <a:r>
              <a:rPr lang="en-US" dirty="0" smtClean="0"/>
              <a:t>Located on a storage device (e.g.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hard-drive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Has name, size, extension and contents</a:t>
            </a:r>
          </a:p>
          <a:p>
            <a:pPr lvl="1"/>
            <a:r>
              <a:rPr lang="en-US" dirty="0" smtClean="0"/>
              <a:t>Stores information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series of bytes</a:t>
            </a:r>
          </a:p>
          <a:p>
            <a:r>
              <a:rPr lang="en-US" dirty="0" smtClean="0"/>
              <a:t>Two file types –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binary</a:t>
            </a:r>
          </a:p>
          <a:p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</a:t>
            </a:r>
            <a:endParaRPr lang="en-US" dirty="0"/>
          </a:p>
        </p:txBody>
      </p:sp>
      <p:pic>
        <p:nvPicPr>
          <p:cNvPr id="2050" name="Picture 2" descr="http://iconizer.net/files/Clean/orig/f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981200"/>
            <a:ext cx="2438400" cy="24384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65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Streams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www.planetware.com/photos-large/USNY/new-york-niagara-falls-state-pa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1524000"/>
            <a:ext cx="4876800" cy="32512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4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cs typeface="Consolas" panose="020B0609020204030204" pitchFamily="49" charset="0"/>
              </a:rPr>
              <a:t>File Class in .NET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Easily Working With Files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019" y="2049291"/>
            <a:ext cx="3128857" cy="22306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2027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noProof="1" smtClean="0"/>
              <a:t> is a static class that provides methods for quick and easy manipulation of files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ReadAllText()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WriteAllText()</a:t>
            </a:r>
            <a:r>
              <a:rPr lang="en-US" b="1" noProof="1" smtClean="0"/>
              <a:t> </a:t>
            </a:r>
            <a:r>
              <a:rPr lang="en-US" noProof="1" smtClean="0"/>
              <a:t>– reads/writes everything at once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  <a:r>
              <a:rPr lang="en-US" b="1" noProof="1" smtClean="0"/>
              <a:t> </a:t>
            </a:r>
            <a:r>
              <a:rPr lang="en-US" noProof="1" smtClean="0"/>
              <a:t>– moves a file to the specified destination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Create()</a:t>
            </a:r>
            <a:r>
              <a:rPr lang="en-US" b="1" noProof="1" smtClean="0"/>
              <a:t> </a:t>
            </a:r>
            <a:r>
              <a:rPr lang="en-US" noProof="1" smtClean="0"/>
              <a:t>– creates a new file and opens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noProof="1" smtClean="0"/>
              <a:t> to it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Delete()</a:t>
            </a:r>
            <a:r>
              <a:rPr lang="en-US" b="1" noProof="1" smtClean="0"/>
              <a:t> </a:t>
            </a:r>
            <a:r>
              <a:rPr lang="en-US" noProof="1" smtClean="0"/>
              <a:t>– deletes an existing file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Exists()</a:t>
            </a:r>
            <a:r>
              <a:rPr lang="en-US" noProof="1" smtClean="0"/>
              <a:t> – checks if such a file exists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File Class in 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99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Working With Files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219200"/>
            <a:ext cx="105918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text = File.ReadAllText(FilePath);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Console.WriteLine(text);        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File.WriteAllText("../../new.txt", "New line");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 fileExists = File.Exists("../../Program.cs");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Console.WriteLine(fileExists);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fileStream = File.Create("temp.bin");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fileStream.Close();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File.Move("temp.bin", "renamed.bin");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File.Delete("renamed.bin");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4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1" smtClean="0"/>
              <a:t>Working With Directories And Files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219200"/>
            <a:ext cx="10820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n-NO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nn-NO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info </a:t>
            </a:r>
            <a:r>
              <a:rPr lang="nn-NO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new FileInfo("../../Program.cs");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</a:t>
            </a:r>
          </a:p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Name: {0}, Extension: {1}, Size: {2}b, Last Accessed: {3}",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info.Name, info.Extension, info.Length, info.LastAccessTime);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string[] files = Directory.GetFiles(Directory.GetCurrentDirectory());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 (var file in files)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Console.WriteLine(file);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path = Environment.GetFolderPath(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Environment.SpecialFolder.Desktop);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Console.WriteLine(path);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54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Streams</a:t>
            </a:r>
            <a:r>
              <a:rPr lang="en-US" sz="3600" dirty="0" smtClean="0"/>
              <a:t> are ordered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sequences of bytes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noProof="1" smtClean="0"/>
              <a:t>Serve as I/O mechanisms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Can be read or written to (or both)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Can have any nature – file, network, memory, </a:t>
            </a:r>
          </a:p>
          <a:p>
            <a:pPr marL="377887" lvl="1" indent="0">
              <a:lnSpc>
                <a:spcPct val="100000"/>
              </a:lnSpc>
              <a:buNone/>
            </a:pPr>
            <a:r>
              <a:rPr lang="en-US" noProof="1" smtClean="0"/>
              <a:t>device, etc.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Reader and writers facilitate the work with streams by providing additional functionality (e.g. reading entire lines at once)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Always close streams by putting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using(…)</a:t>
            </a:r>
            <a:r>
              <a:rPr lang="en-US" b="1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or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try-finally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1151118"/>
            <a:ext cx="2514600" cy="2514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 and Text Processing</a:t>
            </a:r>
            <a:endParaRPr lang="en-US" dirty="0"/>
          </a:p>
        </p:txBody>
      </p:sp>
      <p:pic>
        <p:nvPicPr>
          <p:cNvPr id="12" name="Picture 11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21"/>
              </a:rPr>
              <a:t>https://</a:t>
            </a:r>
            <a:r>
              <a:rPr lang="en-US" dirty="0" smtClean="0">
                <a:hlinkClick r:id="rId21"/>
              </a:rPr>
              <a:t>softuni.bg/courses/advanced-csharp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5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</a:t>
            </a:r>
            <a:r>
              <a:rPr lang="en-US" sz="2000" dirty="0">
                <a:hlinkClick r:id="rId6"/>
              </a:rPr>
              <a:t># Part </a:t>
            </a:r>
            <a:r>
              <a:rPr lang="en-US" sz="2000" dirty="0" smtClean="0">
                <a:hlinkClick r:id="rId6"/>
              </a:rPr>
              <a:t>I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  <a:endParaRPr lang="en-US" sz="2000" dirty="0" smtClean="0"/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8"/>
              </a:rPr>
              <a:t>C# Part II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914400"/>
            <a:ext cx="11466599" cy="5610602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contain text information</a:t>
            </a:r>
          </a:p>
          <a:p>
            <a:pPr lvl="1"/>
            <a:r>
              <a:rPr lang="en-US" dirty="0" smtClean="0"/>
              <a:t>Store text differently according to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encoding</a:t>
            </a:r>
          </a:p>
          <a:p>
            <a:pPr lvl="2"/>
            <a:r>
              <a:rPr lang="en-US" dirty="0" smtClean="0"/>
              <a:t>E.g. in ASCII (0..127 codes) a character is represented by 1 byte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In UTF8 (0..65535 codes) a character is represented by 1-4 bytes</a:t>
            </a:r>
          </a:p>
          <a:p>
            <a:pPr lvl="2"/>
            <a:endParaRPr lang="en-US" dirty="0"/>
          </a:p>
        </p:txBody>
      </p:sp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1217612" y="2895601"/>
            <a:ext cx="3962400" cy="1185798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" name="Text Box 18"/>
          <p:cNvSpPr txBox="1">
            <a:spLocks noChangeArrowheads="1"/>
          </p:cNvSpPr>
          <p:nvPr/>
        </p:nvSpPr>
        <p:spPr bwMode="auto">
          <a:xfrm>
            <a:off x="1446212" y="2895600"/>
            <a:ext cx="32766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   </a:t>
            </a:r>
            <a:r>
              <a:rPr lang="en-US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  l</a:t>
            </a: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 </a:t>
            </a:r>
            <a:endParaRPr lang="bg-BG" sz="28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9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4177944"/>
              </p:ext>
            </p:extLst>
          </p:nvPr>
        </p:nvGraphicFramePr>
        <p:xfrm>
          <a:off x="1490662" y="3432174"/>
          <a:ext cx="3240316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1217612" y="4800600"/>
            <a:ext cx="8077200" cy="1490598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3503612" y="4810780"/>
            <a:ext cx="55245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С</a:t>
            </a:r>
            <a:r>
              <a:rPr lang="en-US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м      я      х</a:t>
            </a:r>
            <a:r>
              <a:rPr lang="en-US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800" b="1" noProof="1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3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3343835"/>
              </p:ext>
            </p:extLst>
          </p:nvPr>
        </p:nvGraphicFramePr>
        <p:xfrm>
          <a:off x="1490662" y="5641973"/>
          <a:ext cx="7575546" cy="496824"/>
        </p:xfrm>
        <a:graphic>
          <a:graphicData uri="http://schemas.openxmlformats.org/drawingml/2006/table">
            <a:tbl>
              <a:tblPr/>
              <a:tblGrid>
                <a:gridCol w="688686"/>
                <a:gridCol w="688686"/>
                <a:gridCol w="688686"/>
                <a:gridCol w="688686"/>
                <a:gridCol w="688686"/>
                <a:gridCol w="688686"/>
                <a:gridCol w="688686"/>
                <a:gridCol w="688686"/>
                <a:gridCol w="688686"/>
                <a:gridCol w="688686"/>
                <a:gridCol w="688686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bb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bf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a1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bc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Left Brace 2"/>
          <p:cNvSpPr/>
          <p:nvPr/>
        </p:nvSpPr>
        <p:spPr>
          <a:xfrm rot="5400000">
            <a:off x="2472367" y="4487329"/>
            <a:ext cx="119390" cy="20193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46212" y="4800600"/>
            <a:ext cx="2133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Header bytes</a:t>
            </a:r>
            <a:endParaRPr lang="en-US" sz="2800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4173325" y="4854787"/>
            <a:ext cx="146474" cy="12573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/>
          <p:cNvSpPr/>
          <p:nvPr/>
        </p:nvSpPr>
        <p:spPr>
          <a:xfrm rot="5400000">
            <a:off x="5544925" y="4845857"/>
            <a:ext cx="146474" cy="12573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Left Brace 15"/>
          <p:cNvSpPr/>
          <p:nvPr/>
        </p:nvSpPr>
        <p:spPr>
          <a:xfrm rot="5400000">
            <a:off x="6916525" y="4843219"/>
            <a:ext cx="146474" cy="12573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Left Brace 16"/>
          <p:cNvSpPr/>
          <p:nvPr/>
        </p:nvSpPr>
        <p:spPr>
          <a:xfrm rot="5400000">
            <a:off x="8326225" y="4854787"/>
            <a:ext cx="146474" cy="12573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6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Binary files store raw sequences of bytes</a:t>
            </a:r>
          </a:p>
          <a:p>
            <a:pPr lvl="1"/>
            <a:r>
              <a:rPr lang="en-US" dirty="0" smtClean="0"/>
              <a:t>Can contain any data (images, sound, multimedia, etc.)</a:t>
            </a:r>
          </a:p>
          <a:p>
            <a:pPr lvl="1"/>
            <a:r>
              <a:rPr lang="en-US" dirty="0" smtClean="0"/>
              <a:t>Not human-readable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Files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3050746"/>
            <a:ext cx="3271345" cy="3474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503" y="3272515"/>
            <a:ext cx="4128461" cy="3128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871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and Binary Files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 in Hex Editor</a:t>
            </a:r>
            <a:endParaRPr lang="en-US" dirty="0"/>
          </a:p>
        </p:txBody>
      </p:sp>
      <p:pic>
        <p:nvPicPr>
          <p:cNvPr id="2052" name="Picture 4" descr="https://thetechlunch.files.wordpress.com/2008/10/binary_code_3-780x3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2071485"/>
            <a:ext cx="6103514" cy="24805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95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hipwader.com/images/goodlookingrun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341812" y="1371600"/>
            <a:ext cx="3333750" cy="3264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86800"/>
            <a:ext cx="8938472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What </a:t>
            </a:r>
            <a:r>
              <a:rPr lang="en-US" dirty="0" smtClean="0"/>
              <a:t>Is Stream</a:t>
            </a:r>
            <a:r>
              <a:rPr lang="en-US" dirty="0"/>
              <a:t>?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Streams Basic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689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Stream</a:t>
            </a:r>
            <a:r>
              <a:rPr lang="en-US" dirty="0"/>
              <a:t> is the natural way to transfer data in </a:t>
            </a:r>
            <a:r>
              <a:rPr lang="en-US" dirty="0" smtClean="0"/>
              <a:t>the computer </a:t>
            </a:r>
            <a:r>
              <a:rPr lang="en-US" dirty="0"/>
              <a:t>world</a:t>
            </a:r>
          </a:p>
          <a:p>
            <a:pPr>
              <a:lnSpc>
                <a:spcPct val="100000"/>
              </a:lnSpc>
            </a:pPr>
            <a:r>
              <a:rPr lang="en-US" dirty="0"/>
              <a:t>To read or write a file, we open a stream connected to the file and access the data </a:t>
            </a:r>
            <a:r>
              <a:rPr lang="en-US" dirty="0" smtClean="0"/>
              <a:t>through the </a:t>
            </a:r>
            <a:r>
              <a:rPr lang="en-US" dirty="0"/>
              <a:t>stream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Stream?</a:t>
            </a:r>
            <a:endParaRPr lang="bg-BG" dirty="0"/>
          </a:p>
        </p:txBody>
      </p:sp>
      <p:sp>
        <p:nvSpPr>
          <p:cNvPr id="428052" name="Freeform 20"/>
          <p:cNvSpPr>
            <a:spLocks/>
          </p:cNvSpPr>
          <p:nvPr/>
        </p:nvSpPr>
        <p:spPr bwMode="auto">
          <a:xfrm>
            <a:off x="3565526" y="4424066"/>
            <a:ext cx="4535487" cy="73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77" y="0"/>
              </a:cxn>
            </a:cxnLst>
            <a:rect l="0" t="0" r="r" b="b"/>
            <a:pathLst>
              <a:path w="2177" h="1">
                <a:moveTo>
                  <a:pt x="0" y="0"/>
                </a:moveTo>
                <a:lnTo>
                  <a:pt x="2177" y="0"/>
                </a:ln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8054" name="Text Box 22"/>
          <p:cNvSpPr txBox="1">
            <a:spLocks noChangeArrowheads="1"/>
          </p:cNvSpPr>
          <p:nvPr/>
        </p:nvSpPr>
        <p:spPr bwMode="auto">
          <a:xfrm>
            <a:off x="4780967" y="3962401"/>
            <a:ext cx="189346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stream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8055" name="Freeform 23"/>
          <p:cNvSpPr>
            <a:spLocks/>
          </p:cNvSpPr>
          <p:nvPr/>
        </p:nvSpPr>
        <p:spPr bwMode="auto">
          <a:xfrm rot="10800000">
            <a:off x="3997326" y="5865516"/>
            <a:ext cx="4535487" cy="73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77" y="0"/>
              </a:cxn>
            </a:cxnLst>
            <a:rect l="0" t="0" r="r" b="b"/>
            <a:pathLst>
              <a:path w="2177" h="1">
                <a:moveTo>
                  <a:pt x="0" y="0"/>
                </a:moveTo>
                <a:lnTo>
                  <a:pt x="2177" y="0"/>
                </a:ln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8056" name="Text Box 24"/>
          <p:cNvSpPr txBox="1">
            <a:spLocks noChangeArrowheads="1"/>
          </p:cNvSpPr>
          <p:nvPr/>
        </p:nvSpPr>
        <p:spPr bwMode="auto">
          <a:xfrm>
            <a:off x="5128062" y="5473701"/>
            <a:ext cx="206287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stream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2225" name="Picture 1" descr="C:\Trash\stream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03612" y="4652384"/>
            <a:ext cx="4800600" cy="822960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428048" name="Picture 16" descr="binary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827212" y="4208165"/>
            <a:ext cx="2160588" cy="2160588"/>
          </a:xfrm>
          <a:prstGeom prst="rect">
            <a:avLst/>
          </a:prstGeom>
          <a:noFill/>
          <a:effectLst/>
        </p:spPr>
      </p:pic>
      <p:pic>
        <p:nvPicPr>
          <p:cNvPr id="428050" name="Picture 18" descr="Calculator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972424" y="4114800"/>
            <a:ext cx="2160588" cy="2160588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459674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2346</Words>
  <Application>Microsoft Office PowerPoint</Application>
  <PresentationFormat>Custom</PresentationFormat>
  <Paragraphs>471</Paragraphs>
  <Slides>48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Files and Streams</vt:lpstr>
      <vt:lpstr>Table of Contents</vt:lpstr>
      <vt:lpstr>Files</vt:lpstr>
      <vt:lpstr>Files</vt:lpstr>
      <vt:lpstr>Text Files</vt:lpstr>
      <vt:lpstr>Binary Files</vt:lpstr>
      <vt:lpstr>Text and Binary Files</vt:lpstr>
      <vt:lpstr>What Is Stream?</vt:lpstr>
      <vt:lpstr>What is Stream?</vt:lpstr>
      <vt:lpstr>Streams Basics</vt:lpstr>
      <vt:lpstr>Stream – Example</vt:lpstr>
      <vt:lpstr>Stream Types in .NET</vt:lpstr>
      <vt:lpstr>Base Streams</vt:lpstr>
      <vt:lpstr>The System.IO.Stream Class </vt:lpstr>
      <vt:lpstr>Methods of System.IO.Stream Class</vt:lpstr>
      <vt:lpstr>Methods of System.IO.Stream Class (2)</vt:lpstr>
      <vt:lpstr>Methods of System.IO.Stream Class (3)</vt:lpstr>
      <vt:lpstr>Buffered Streams</vt:lpstr>
      <vt:lpstr>Buffered Streams (2)</vt:lpstr>
      <vt:lpstr>File Stream</vt:lpstr>
      <vt:lpstr>The FileStream Class</vt:lpstr>
      <vt:lpstr>The FileStream Class (2)</vt:lpstr>
      <vt:lpstr>Writing Text to File – Example</vt:lpstr>
      <vt:lpstr>Copying File – Example</vt:lpstr>
      <vt:lpstr>Copying a File</vt:lpstr>
      <vt:lpstr>Memory Stream</vt:lpstr>
      <vt:lpstr>Reading In-Memory String – Example</vt:lpstr>
      <vt:lpstr>Memory Stream</vt:lpstr>
      <vt:lpstr>Network Stream</vt:lpstr>
      <vt:lpstr>Simple Web Server – Example</vt:lpstr>
      <vt:lpstr>Network Stream</vt:lpstr>
      <vt:lpstr>Readers and Writers</vt:lpstr>
      <vt:lpstr>Readers and Writers</vt:lpstr>
      <vt:lpstr>Reading From File</vt:lpstr>
      <vt:lpstr>Writing Reversed Text to File – Example</vt:lpstr>
      <vt:lpstr>PowerPoint Presentation</vt:lpstr>
      <vt:lpstr>PowerPoint Presentation</vt:lpstr>
      <vt:lpstr>Exercises in Class</vt:lpstr>
      <vt:lpstr>Other Streams</vt:lpstr>
      <vt:lpstr>Other Streams</vt:lpstr>
      <vt:lpstr>File Class in .NET</vt:lpstr>
      <vt:lpstr>File Class in .NET</vt:lpstr>
      <vt:lpstr>Working With Files – Example</vt:lpstr>
      <vt:lpstr>Working With Directories And Files – Example</vt:lpstr>
      <vt:lpstr>Summary</vt:lpstr>
      <vt:lpstr>Strings and Text Processing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Streams and Text Files</dc:title>
  <dc:subject>Advanced C#  Course</dc:subject>
  <dc:creator/>
  <cp:keywords>C#, text, files, streams,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2015-05-18T14:30:52Z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